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C339-457D-E3BD-FF1F-B3E654CEC749}"/>
              </a:ext>
            </a:extLst>
          </p:cNvPr>
          <p:cNvSpPr>
            <a:spLocks noGrp="1"/>
          </p:cNvSpPr>
          <p:nvPr>
            <p:ph type="ctrTitle"/>
          </p:nvPr>
        </p:nvSpPr>
        <p:spPr>
          <a:xfrm>
            <a:off x="1876424" y="1122363"/>
            <a:ext cx="8791575" cy="1011237"/>
          </a:xfrm>
        </p:spPr>
        <p:txBody>
          <a:bodyPr>
            <a:normAutofit fontScale="90000"/>
          </a:bodyPr>
          <a:lstStyle/>
          <a:p>
            <a:r>
              <a:rPr lang="en-IN" dirty="0"/>
              <a:t>Bookstore desktop application</a:t>
            </a:r>
          </a:p>
        </p:txBody>
      </p:sp>
      <p:sp>
        <p:nvSpPr>
          <p:cNvPr id="3" name="Subtitle 2">
            <a:extLst>
              <a:ext uri="{FF2B5EF4-FFF2-40B4-BE49-F238E27FC236}">
                <a16:creationId xmlns:a16="http://schemas.microsoft.com/office/drawing/2014/main" id="{41D9D9F1-BA8A-8CD2-5220-97B2E09915E8}"/>
              </a:ext>
            </a:extLst>
          </p:cNvPr>
          <p:cNvSpPr>
            <a:spLocks noGrp="1"/>
          </p:cNvSpPr>
          <p:nvPr>
            <p:ph type="subTitle" idx="1"/>
          </p:nvPr>
        </p:nvSpPr>
        <p:spPr>
          <a:xfrm>
            <a:off x="1876424" y="2409825"/>
            <a:ext cx="8791575" cy="2847975"/>
          </a:xfrm>
        </p:spPr>
        <p:txBody>
          <a:bodyPr>
            <a:normAutofit fontScale="85000" lnSpcReduction="10000"/>
          </a:bodyPr>
          <a:lstStyle/>
          <a:p>
            <a:pPr algn="ctr"/>
            <a:r>
              <a:rPr lang="en-IN" dirty="0"/>
              <a:t>Submitted By:</a:t>
            </a:r>
          </a:p>
          <a:p>
            <a:pPr algn="ctr"/>
            <a:r>
              <a:rPr lang="en-IN" dirty="0"/>
              <a:t>Rahul Mittal – 191310132072</a:t>
            </a:r>
          </a:p>
          <a:p>
            <a:pPr algn="ctr"/>
            <a:r>
              <a:rPr lang="en-IN" dirty="0"/>
              <a:t>Samarth </a:t>
            </a:r>
            <a:r>
              <a:rPr lang="en-IN" dirty="0" err="1"/>
              <a:t>Motka</a:t>
            </a:r>
            <a:r>
              <a:rPr lang="en-IN" dirty="0"/>
              <a:t> – 191310132076</a:t>
            </a:r>
          </a:p>
          <a:p>
            <a:pPr algn="ctr"/>
            <a:r>
              <a:rPr lang="en-IN" dirty="0" err="1"/>
              <a:t>Krish</a:t>
            </a:r>
            <a:r>
              <a:rPr lang="en-IN" dirty="0"/>
              <a:t> </a:t>
            </a:r>
            <a:r>
              <a:rPr lang="en-IN" dirty="0" err="1"/>
              <a:t>Nasit</a:t>
            </a:r>
            <a:r>
              <a:rPr lang="en-IN" dirty="0"/>
              <a:t> – 191310132077</a:t>
            </a:r>
          </a:p>
          <a:p>
            <a:pPr algn="ctr"/>
            <a:r>
              <a:rPr lang="en-IN" dirty="0"/>
              <a:t>Param Patel – 191310132102</a:t>
            </a:r>
          </a:p>
          <a:p>
            <a:pPr algn="ctr"/>
            <a:r>
              <a:rPr lang="en-IN" dirty="0"/>
              <a:t>Pratham </a:t>
            </a:r>
            <a:r>
              <a:rPr lang="en-IN" dirty="0" err="1"/>
              <a:t>patel</a:t>
            </a:r>
            <a:r>
              <a:rPr lang="en-IN" dirty="0"/>
              <a:t> – 191310132103</a:t>
            </a:r>
          </a:p>
          <a:p>
            <a:pPr algn="ctr"/>
            <a:r>
              <a:rPr lang="en-IN" dirty="0" err="1"/>
              <a:t>Yug</a:t>
            </a:r>
            <a:r>
              <a:rPr lang="en-IN" dirty="0"/>
              <a:t> </a:t>
            </a:r>
            <a:r>
              <a:rPr lang="en-IN" dirty="0" err="1"/>
              <a:t>Raithatha</a:t>
            </a:r>
            <a:r>
              <a:rPr lang="en-IN" dirty="0"/>
              <a:t> - 191310132118</a:t>
            </a:r>
          </a:p>
        </p:txBody>
      </p:sp>
    </p:spTree>
    <p:extLst>
      <p:ext uri="{BB962C8B-B14F-4D97-AF65-F5344CB8AC3E}">
        <p14:creationId xmlns:p14="http://schemas.microsoft.com/office/powerpoint/2010/main" val="2539844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5"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27"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FE157AD-838F-E6F6-C2E2-F8D95AB107BC}"/>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3000" b="1">
                <a:solidFill>
                  <a:srgbClr val="FFFFFF"/>
                </a:solidFill>
                <a:effectLst/>
              </a:rPr>
              <a:t>DFD for user registration and profile update</a:t>
            </a:r>
            <a:br>
              <a:rPr lang="en-US" sz="3000">
                <a:solidFill>
                  <a:srgbClr val="FFFFFF"/>
                </a:solidFill>
                <a:effectLst/>
              </a:rPr>
            </a:br>
            <a:endParaRPr lang="en-US" sz="3000">
              <a:solidFill>
                <a:srgbClr val="FFFFFF"/>
              </a:solidFill>
            </a:endParaRP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2CE2DF64-3CF6-C6FA-6B87-9444E95A6CC8}"/>
              </a:ext>
            </a:extLst>
          </p:cNvPr>
          <p:cNvPicPr>
            <a:picLocks noChangeAspect="1"/>
          </p:cNvPicPr>
          <p:nvPr/>
        </p:nvPicPr>
        <p:blipFill>
          <a:blip r:embed="rId3"/>
          <a:stretch>
            <a:fillRect/>
          </a:stretch>
        </p:blipFill>
        <p:spPr>
          <a:xfrm>
            <a:off x="6452867" y="1136606"/>
            <a:ext cx="4572640" cy="4577297"/>
          </a:xfrm>
          <a:prstGeom prst="rect">
            <a:avLst/>
          </a:prstGeom>
        </p:spPr>
      </p:pic>
    </p:spTree>
    <p:extLst>
      <p:ext uri="{BB962C8B-B14F-4D97-AF65-F5344CB8AC3E}">
        <p14:creationId xmlns:p14="http://schemas.microsoft.com/office/powerpoint/2010/main" val="299906163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6"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A520BE9-5B46-8433-141D-B44B53467A54}"/>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b="1">
                <a:solidFill>
                  <a:srgbClr val="FFFFFF"/>
                </a:solidFill>
                <a:effectLst/>
              </a:rPr>
              <a:t>Level 1 DFD Model: </a:t>
            </a:r>
            <a:br>
              <a:rPr lang="en-US" sz="4800">
                <a:solidFill>
                  <a:srgbClr val="FFFFFF"/>
                </a:solidFill>
                <a:effectLst/>
              </a:rPr>
            </a:br>
            <a:endParaRPr lang="en-US" sz="4800">
              <a:solidFill>
                <a:srgbClr val="FFFFFF"/>
              </a:solidFill>
            </a:endParaRP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A80DF16-E5FB-E54E-8CFB-ACF6AF714B3B}"/>
              </a:ext>
            </a:extLst>
          </p:cNvPr>
          <p:cNvPicPr>
            <a:picLocks noChangeAspect="1"/>
          </p:cNvPicPr>
          <p:nvPr/>
        </p:nvPicPr>
        <p:blipFill>
          <a:blip r:embed="rId3"/>
          <a:stretch>
            <a:fillRect/>
          </a:stretch>
        </p:blipFill>
        <p:spPr>
          <a:xfrm>
            <a:off x="6421396" y="1733267"/>
            <a:ext cx="4635583" cy="3383975"/>
          </a:xfrm>
          <a:prstGeom prst="rect">
            <a:avLst/>
          </a:prstGeom>
        </p:spPr>
      </p:pic>
    </p:spTree>
    <p:extLst>
      <p:ext uri="{BB962C8B-B14F-4D97-AF65-F5344CB8AC3E}">
        <p14:creationId xmlns:p14="http://schemas.microsoft.com/office/powerpoint/2010/main" val="375043967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6"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161197C-201F-0AFB-819D-B830A180F151}"/>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b="1">
                <a:solidFill>
                  <a:srgbClr val="FFFFFF"/>
                </a:solidFill>
                <a:effectLst/>
              </a:rPr>
              <a:t>Level 2 DFD Model: </a:t>
            </a:r>
            <a:br>
              <a:rPr lang="en-US" sz="4800">
                <a:solidFill>
                  <a:srgbClr val="FFFFFF"/>
                </a:solidFill>
                <a:effectLst/>
              </a:rPr>
            </a:br>
            <a:endParaRPr lang="en-US" sz="4800">
              <a:solidFill>
                <a:srgbClr val="FFFFFF"/>
              </a:solidFill>
            </a:endParaRP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9EFCAE4-480A-BE98-D1F6-271983A1914A}"/>
              </a:ext>
            </a:extLst>
          </p:cNvPr>
          <p:cNvPicPr>
            <a:picLocks noChangeAspect="1"/>
          </p:cNvPicPr>
          <p:nvPr/>
        </p:nvPicPr>
        <p:blipFill>
          <a:blip r:embed="rId3"/>
          <a:stretch>
            <a:fillRect/>
          </a:stretch>
        </p:blipFill>
        <p:spPr>
          <a:xfrm>
            <a:off x="6422226" y="1136606"/>
            <a:ext cx="4633923" cy="4577297"/>
          </a:xfrm>
          <a:prstGeom prst="rect">
            <a:avLst/>
          </a:prstGeom>
        </p:spPr>
      </p:pic>
    </p:spTree>
    <p:extLst>
      <p:ext uri="{BB962C8B-B14F-4D97-AF65-F5344CB8AC3E}">
        <p14:creationId xmlns:p14="http://schemas.microsoft.com/office/powerpoint/2010/main" val="29256441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6"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DFC8B7D-D1D5-0518-8BF4-D512BB03A306}"/>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solidFill>
                  <a:srgbClr val="FFFFFF"/>
                </a:solidFill>
              </a:rPr>
              <a:t>Use case diagrams</a:t>
            </a: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3E718A-8949-8E01-8804-9641913BEC97}"/>
              </a:ext>
            </a:extLst>
          </p:cNvPr>
          <p:cNvPicPr>
            <a:picLocks noChangeAspect="1"/>
          </p:cNvPicPr>
          <p:nvPr/>
        </p:nvPicPr>
        <p:blipFill>
          <a:blip r:embed="rId3"/>
          <a:stretch>
            <a:fillRect/>
          </a:stretch>
        </p:blipFill>
        <p:spPr>
          <a:xfrm>
            <a:off x="6782392" y="1136606"/>
            <a:ext cx="3913590" cy="4577297"/>
          </a:xfrm>
          <a:prstGeom prst="rect">
            <a:avLst/>
          </a:prstGeom>
        </p:spPr>
      </p:pic>
    </p:spTree>
    <p:extLst>
      <p:ext uri="{BB962C8B-B14F-4D97-AF65-F5344CB8AC3E}">
        <p14:creationId xmlns:p14="http://schemas.microsoft.com/office/powerpoint/2010/main" val="112709003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6"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E9377F2-7044-81AE-FEF1-2F5C91C578B9}"/>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solidFill>
                  <a:srgbClr val="FFFFFF"/>
                </a:solidFill>
              </a:rPr>
              <a:t>Context diagram</a:t>
            </a: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6B96B6-54DC-EC01-8CA3-324E96BBB8C1}"/>
              </a:ext>
            </a:extLst>
          </p:cNvPr>
          <p:cNvPicPr>
            <a:picLocks noChangeAspect="1"/>
          </p:cNvPicPr>
          <p:nvPr/>
        </p:nvPicPr>
        <p:blipFill>
          <a:blip r:embed="rId3"/>
          <a:stretch>
            <a:fillRect/>
          </a:stretch>
        </p:blipFill>
        <p:spPr>
          <a:xfrm>
            <a:off x="6421396" y="1941868"/>
            <a:ext cx="4635583" cy="2966773"/>
          </a:xfrm>
          <a:prstGeom prst="rect">
            <a:avLst/>
          </a:prstGeom>
        </p:spPr>
      </p:pic>
    </p:spTree>
    <p:extLst>
      <p:ext uri="{BB962C8B-B14F-4D97-AF65-F5344CB8AC3E}">
        <p14:creationId xmlns:p14="http://schemas.microsoft.com/office/powerpoint/2010/main" val="31121794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A46A78DC-78E9-43DA-DAD7-6CC1591146F0}"/>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t>Activity diagram</a:t>
            </a:r>
          </a:p>
        </p:txBody>
      </p:sp>
      <p:sp>
        <p:nvSpPr>
          <p:cNvPr id="67" name="Round Diagonal Corner Rectangle 6">
            <a:extLst>
              <a:ext uri="{FF2B5EF4-FFF2-40B4-BE49-F238E27FC236}">
                <a16:creationId xmlns:a16="http://schemas.microsoft.com/office/drawing/2014/main" id="{BE7A9F7E-BE19-424B-8184-999789F57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B509DF-22C0-5AE5-45A2-B9499C97908F}"/>
              </a:ext>
            </a:extLst>
          </p:cNvPr>
          <p:cNvPicPr>
            <a:picLocks noChangeAspect="1"/>
          </p:cNvPicPr>
          <p:nvPr/>
        </p:nvPicPr>
        <p:blipFill rotWithShape="1">
          <a:blip r:embed="rId4"/>
          <a:srcRect l="9989" r="18421" b="-3"/>
          <a:stretch/>
        </p:blipFill>
        <p:spPr>
          <a:xfrm>
            <a:off x="1118988" y="1129790"/>
            <a:ext cx="2974328" cy="4590930"/>
          </a:xfrm>
          <a:prstGeom prst="rect">
            <a:avLst/>
          </a:prstGeom>
        </p:spPr>
      </p:pic>
      <p:pic>
        <p:nvPicPr>
          <p:cNvPr id="4" name="Picture 3">
            <a:extLst>
              <a:ext uri="{FF2B5EF4-FFF2-40B4-BE49-F238E27FC236}">
                <a16:creationId xmlns:a16="http://schemas.microsoft.com/office/drawing/2014/main" id="{B05A9AA1-3775-16EE-6455-B07265D12451}"/>
              </a:ext>
            </a:extLst>
          </p:cNvPr>
          <p:cNvPicPr>
            <a:picLocks noChangeAspect="1"/>
          </p:cNvPicPr>
          <p:nvPr/>
        </p:nvPicPr>
        <p:blipFill rotWithShape="1">
          <a:blip r:embed="rId5"/>
          <a:srcRect l="10009" r="13544" b="-3"/>
          <a:stretch/>
        </p:blipFill>
        <p:spPr>
          <a:xfrm>
            <a:off x="4257042" y="1129788"/>
            <a:ext cx="2974328" cy="4590930"/>
          </a:xfrm>
          <a:prstGeom prst="rect">
            <a:avLst/>
          </a:prstGeom>
        </p:spPr>
      </p:pic>
    </p:spTree>
    <p:extLst>
      <p:ext uri="{BB962C8B-B14F-4D97-AF65-F5344CB8AC3E}">
        <p14:creationId xmlns:p14="http://schemas.microsoft.com/office/powerpoint/2010/main" val="54764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90" name="Rectangle 189">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53"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95"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6"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9"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4"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6"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56DC49A-1F41-2318-C12F-FC0684E70E60}"/>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solidFill>
                  <a:srgbClr val="FFFFFF"/>
                </a:solidFill>
              </a:rPr>
              <a:t>Mind map</a:t>
            </a:r>
          </a:p>
        </p:txBody>
      </p:sp>
      <p:sp useBgFill="1">
        <p:nvSpPr>
          <p:cNvPr id="25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66561DC-D0B4-66B2-2826-E16B67927C6C}"/>
              </a:ext>
            </a:extLst>
          </p:cNvPr>
          <p:cNvPicPr>
            <a:picLocks noChangeAspect="1"/>
          </p:cNvPicPr>
          <p:nvPr/>
        </p:nvPicPr>
        <p:blipFill>
          <a:blip r:embed="rId3"/>
          <a:stretch>
            <a:fillRect/>
          </a:stretch>
        </p:blipFill>
        <p:spPr>
          <a:xfrm>
            <a:off x="6421396" y="1414570"/>
            <a:ext cx="4635583" cy="4021368"/>
          </a:xfrm>
          <a:prstGeom prst="rect">
            <a:avLst/>
          </a:prstGeom>
        </p:spPr>
      </p:pic>
    </p:spTree>
    <p:extLst>
      <p:ext uri="{BB962C8B-B14F-4D97-AF65-F5344CB8AC3E}">
        <p14:creationId xmlns:p14="http://schemas.microsoft.com/office/powerpoint/2010/main" val="160160038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1E6F-FD6F-D6F2-6F76-B385AEF20B74}"/>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DC36424A-6391-DCCF-ECBC-55D54EA40899}"/>
              </a:ext>
            </a:extLst>
          </p:cNvPr>
          <p:cNvSpPr>
            <a:spLocks noGrp="1"/>
          </p:cNvSpPr>
          <p:nvPr>
            <p:ph sz="half" idx="1"/>
          </p:nvPr>
        </p:nvSpPr>
        <p:spPr/>
        <p:txBody>
          <a:bodyPr>
            <a:normAutofit fontScale="92500" lnSpcReduction="10000"/>
          </a:bodyPr>
          <a:lstStyle/>
          <a:p>
            <a:pPr marL="0" indent="0">
              <a:buNone/>
            </a:pPr>
            <a:r>
              <a:rPr lang="en-IN" sz="2800" dirty="0">
                <a:solidFill>
                  <a:schemeClr val="bg1"/>
                </a:solidFill>
              </a:rPr>
              <a:t>Functional Requirements </a:t>
            </a:r>
          </a:p>
          <a:p>
            <a:pPr marL="0" indent="0">
              <a:buNone/>
            </a:pPr>
            <a:r>
              <a:rPr lang="en-IN" dirty="0">
                <a:solidFill>
                  <a:schemeClr val="bg1"/>
                </a:solidFill>
              </a:rPr>
              <a:t>The system must provide following functionality: </a:t>
            </a:r>
          </a:p>
          <a:p>
            <a:pPr>
              <a:buFont typeface="Wingdings" panose="05000000000000000000" pitchFamily="2" charset="2"/>
              <a:buChar char="Ø"/>
            </a:pPr>
            <a:r>
              <a:rPr lang="en-IN" dirty="0">
                <a:solidFill>
                  <a:schemeClr val="bg1"/>
                </a:solidFill>
              </a:rPr>
              <a:t>Order</a:t>
            </a:r>
          </a:p>
          <a:p>
            <a:pPr>
              <a:buFont typeface="Wingdings" panose="05000000000000000000" pitchFamily="2" charset="2"/>
              <a:buChar char="Ø"/>
            </a:pPr>
            <a:r>
              <a:rPr lang="en-IN" dirty="0">
                <a:solidFill>
                  <a:schemeClr val="bg1"/>
                </a:solidFill>
              </a:rPr>
              <a:t>Cancellation</a:t>
            </a:r>
          </a:p>
          <a:p>
            <a:pPr>
              <a:buFont typeface="Wingdings" panose="05000000000000000000" pitchFamily="2" charset="2"/>
              <a:buChar char="Ø"/>
            </a:pPr>
            <a:r>
              <a:rPr lang="en-IN" dirty="0">
                <a:solidFill>
                  <a:schemeClr val="bg1"/>
                </a:solidFill>
              </a:rPr>
              <a:t>Search</a:t>
            </a:r>
          </a:p>
          <a:p>
            <a:pPr>
              <a:buFont typeface="Wingdings" panose="05000000000000000000" pitchFamily="2" charset="2"/>
              <a:buChar char="Ø"/>
            </a:pPr>
            <a:r>
              <a:rPr lang="en-IN" dirty="0">
                <a:solidFill>
                  <a:schemeClr val="bg1"/>
                </a:solidFill>
              </a:rPr>
              <a:t>Performance and requirement</a:t>
            </a:r>
          </a:p>
        </p:txBody>
      </p:sp>
      <p:sp>
        <p:nvSpPr>
          <p:cNvPr id="4" name="Content Placeholder 3">
            <a:extLst>
              <a:ext uri="{FF2B5EF4-FFF2-40B4-BE49-F238E27FC236}">
                <a16:creationId xmlns:a16="http://schemas.microsoft.com/office/drawing/2014/main" id="{15FBEC6F-1B04-7EBB-206E-597B8DCBA45A}"/>
              </a:ext>
            </a:extLst>
          </p:cNvPr>
          <p:cNvSpPr>
            <a:spLocks noGrp="1"/>
          </p:cNvSpPr>
          <p:nvPr>
            <p:ph sz="half" idx="2"/>
          </p:nvPr>
        </p:nvSpPr>
        <p:spPr/>
        <p:txBody>
          <a:bodyPr>
            <a:normAutofit fontScale="92500" lnSpcReduction="10000"/>
          </a:bodyPr>
          <a:lstStyle/>
          <a:p>
            <a:pPr marL="0" indent="0">
              <a:buNone/>
            </a:pPr>
            <a:r>
              <a:rPr lang="en-IN" sz="2800" dirty="0">
                <a:solidFill>
                  <a:schemeClr val="bg1"/>
                </a:solidFill>
              </a:rPr>
              <a:t>Non-Functional Requirements</a:t>
            </a:r>
          </a:p>
          <a:p>
            <a:pPr>
              <a:buFont typeface="Wingdings" panose="05000000000000000000" pitchFamily="2" charset="2"/>
              <a:buChar char="Ø"/>
            </a:pPr>
            <a:r>
              <a:rPr lang="en-IN" dirty="0">
                <a:solidFill>
                  <a:srgbClr val="000000"/>
                </a:solidFill>
                <a:effectLst/>
                <a:latin typeface="Calibri" panose="020F0502020204030204" pitchFamily="34" charset="0"/>
                <a:ea typeface="Calibri" panose="020F0502020204030204" pitchFamily="34" charset="0"/>
              </a:rPr>
              <a:t>External Interface Requirements </a:t>
            </a:r>
            <a:endParaRPr lang="en-IN" dirty="0">
              <a:solidFill>
                <a:schemeClr val="bg1"/>
              </a:solidFill>
            </a:endParaRPr>
          </a:p>
        </p:txBody>
      </p:sp>
    </p:spTree>
    <p:extLst>
      <p:ext uri="{BB962C8B-B14F-4D97-AF65-F5344CB8AC3E}">
        <p14:creationId xmlns:p14="http://schemas.microsoft.com/office/powerpoint/2010/main" val="303732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BD33659-8797-414B-BBDC-24F9423295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810FE48-5F0C-4E97-BD7F-FDE128D85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9E9C04BA-ABF7-4D41-9977-2AC221BD44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56AF6CAB-66FF-4AA8-8332-92421FA16C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2A7D0399-D212-4CE1-A9C0-9B98A2F0C1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18DF3D3C-1A48-496B-B941-76DF67EA73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913F4BC7-7179-4E16-9FD6-A32BC13A0B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509355FA-2026-4EBE-8C72-9B94B1F1B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CDD190A1-6E3E-4C34-A19B-A52C6D317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5BA1962-F2E3-4CA2-BE44-53381D18F6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C2FA9E59-0DE1-449C-8D17-1475D5CC7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F1582807-3DE3-42F1-9941-728273E08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6C574FB1-69C5-49C2-A1C4-2A6590BF4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D4175D29-82CB-41CD-9E0F-17524FB027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9893387B-BD94-47D2-80DC-B9ADB6BD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BC2223CF-E8B9-48C3-8E70-7B38DBE2A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CB660EF5-7021-48D0-B131-DA22FAF8D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7A02052F-7B58-4423-9CBA-27D8D838A9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42231171-7F2B-4B11-B34A-D98DB41439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AED192E7-1105-4649-8D4D-C86FFEDF6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8BA48BFE-2223-4E9C-A0EE-DE11843C3D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3FB57C9-C83B-4ADC-8E93-312492D431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AF6405A6-6E98-40DD-945A-E6D969231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2D181A4A-23A5-4683-9F05-61228AD26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201ABEF6-F58B-46EC-85FB-228E60962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D6EBECB6-1B5C-43E5-84BF-8D5385C030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6D5B4EBF-EF44-4914-AE66-247EF3D35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43593E76-10EF-45B3-86EB-CA59047CC6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FC3720B0-AA35-49D1-B5A6-9215D0138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EEE267FA-B493-44EE-B372-8CB3A0450D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DA75F6F-8EDF-4DF8-89BF-9C1137D172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5BEEC465-A6AB-47E5-8FB5-DCA91F165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89B9E785-F9F2-4951-8158-002B55126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E1F4058F-C686-4BF1-9DE9-C917CAB90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F1337D0C-63AE-4024-A976-139287761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7F12E32F-60F1-4DA3-A0B8-05E6AF31D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7CC92CAE-5F95-49A9-B9F9-94A1DEE98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610BE2B0-1D02-4099-9DD8-339F22FEE2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E10409A3-2BB1-41E7-90AE-3D296FC1F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F8F8E99E-F806-4235-ADFB-25B49D4A8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3C4715E6-9985-446B-ADB4-B82272988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071C6B3A-09E9-4DEC-ADEE-FA919B782D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DE1E82C9-0A74-451A-A063-6818E33B0E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F3662B80-5B88-475B-89A9-8E6AFBDCAC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ECA55A40-ECA9-4F56-9D04-8C68C1910E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D1CED64C-F0D9-4EA6-B88B-E4795F81D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4641FE6D-04B5-4BBE-B700-E3A0C057BF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1426A56A-D27A-4C9A-A74C-5A73E5AD6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0D2887A6-6597-4932-AEA0-A1B3C719B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32CCC3DB-409A-48A3-A79A-2E37A9603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1C2C9C8A-AD45-4AA6-817C-3010FCF20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BD8D346A-C641-4BD2-B5AE-C48CC6A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6BD8EEEB-07A6-4582-9E40-4AA094FED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9E6A63A8-37FA-425D-86BE-BF9A568AFE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3F5FAEF2-49E0-4F5C-A6D4-26C2FE15F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BF106702-ED0E-4145-BF3A-08F15BCC2F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 name="Title 7">
            <a:extLst>
              <a:ext uri="{FF2B5EF4-FFF2-40B4-BE49-F238E27FC236}">
                <a16:creationId xmlns:a16="http://schemas.microsoft.com/office/drawing/2014/main" id="{AE93406C-7D93-A154-4FC7-889ECAA380A0}"/>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000" dirty="0"/>
              <a:t>Screenshots </a:t>
            </a:r>
          </a:p>
        </p:txBody>
      </p:sp>
      <p:sp>
        <p:nvSpPr>
          <p:cNvPr id="71" name="Round Diagonal Corner Rectangle 6">
            <a:extLst>
              <a:ext uri="{FF2B5EF4-FFF2-40B4-BE49-F238E27FC236}">
                <a16:creationId xmlns:a16="http://schemas.microsoft.com/office/drawing/2014/main" id="{EABB84BE-0963-460C-A606-595C4DAFF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613349-9C27-152D-4435-BEAD67CE0022}"/>
              </a:ext>
            </a:extLst>
          </p:cNvPr>
          <p:cNvPicPr>
            <a:picLocks noGrp="1" noChangeAspect="1"/>
          </p:cNvPicPr>
          <p:nvPr>
            <p:ph sz="half" idx="4294967295"/>
          </p:nvPr>
        </p:nvPicPr>
        <p:blipFill>
          <a:blip r:embed="rId4"/>
          <a:stretch>
            <a:fillRect/>
          </a:stretch>
        </p:blipFill>
        <p:spPr>
          <a:xfrm>
            <a:off x="1164303" y="1136606"/>
            <a:ext cx="2883697" cy="4577297"/>
          </a:xfrm>
          <a:prstGeom prst="rect">
            <a:avLst/>
          </a:prstGeom>
        </p:spPr>
      </p:pic>
      <p:pic>
        <p:nvPicPr>
          <p:cNvPr id="6" name="Content Placeholder 5">
            <a:extLst>
              <a:ext uri="{FF2B5EF4-FFF2-40B4-BE49-F238E27FC236}">
                <a16:creationId xmlns:a16="http://schemas.microsoft.com/office/drawing/2014/main" id="{A3075A13-67E1-E96D-55CD-874A40AD20C3}"/>
              </a:ext>
            </a:extLst>
          </p:cNvPr>
          <p:cNvPicPr>
            <a:picLocks noGrp="1" noChangeAspect="1"/>
          </p:cNvPicPr>
          <p:nvPr>
            <p:ph sz="half" idx="4294967295"/>
          </p:nvPr>
        </p:nvPicPr>
        <p:blipFill>
          <a:blip r:embed="rId5"/>
          <a:stretch>
            <a:fillRect/>
          </a:stretch>
        </p:blipFill>
        <p:spPr>
          <a:xfrm>
            <a:off x="4305629" y="1136606"/>
            <a:ext cx="2877153" cy="2208215"/>
          </a:xfrm>
          <a:prstGeom prst="rect">
            <a:avLst/>
          </a:prstGeom>
        </p:spPr>
      </p:pic>
      <p:pic>
        <p:nvPicPr>
          <p:cNvPr id="7" name="Picture 6">
            <a:extLst>
              <a:ext uri="{FF2B5EF4-FFF2-40B4-BE49-F238E27FC236}">
                <a16:creationId xmlns:a16="http://schemas.microsoft.com/office/drawing/2014/main" id="{E163FC99-1244-F456-8C94-014BBF004291}"/>
              </a:ext>
            </a:extLst>
          </p:cNvPr>
          <p:cNvPicPr>
            <a:picLocks noChangeAspect="1"/>
          </p:cNvPicPr>
          <p:nvPr/>
        </p:nvPicPr>
        <p:blipFill>
          <a:blip r:embed="rId6"/>
          <a:stretch>
            <a:fillRect/>
          </a:stretch>
        </p:blipFill>
        <p:spPr>
          <a:xfrm>
            <a:off x="4267139" y="3505688"/>
            <a:ext cx="2954133" cy="2208215"/>
          </a:xfrm>
          <a:prstGeom prst="rect">
            <a:avLst/>
          </a:prstGeom>
        </p:spPr>
      </p:pic>
    </p:spTree>
    <p:extLst>
      <p:ext uri="{BB962C8B-B14F-4D97-AF65-F5344CB8AC3E}">
        <p14:creationId xmlns:p14="http://schemas.microsoft.com/office/powerpoint/2010/main" val="219769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67502-E0FE-9AB5-488D-F6046BDE4624}"/>
              </a:ext>
            </a:extLst>
          </p:cNvPr>
          <p:cNvPicPr>
            <a:picLocks noChangeAspect="1"/>
          </p:cNvPicPr>
          <p:nvPr/>
        </p:nvPicPr>
        <p:blipFill>
          <a:blip r:embed="rId2"/>
          <a:stretch>
            <a:fillRect/>
          </a:stretch>
        </p:blipFill>
        <p:spPr>
          <a:xfrm>
            <a:off x="484632" y="2076233"/>
            <a:ext cx="3517119" cy="2699388"/>
          </a:xfrm>
          <a:prstGeom prst="rect">
            <a:avLst/>
          </a:prstGeom>
        </p:spPr>
      </p:pic>
      <p:cxnSp>
        <p:nvCxnSpPr>
          <p:cNvPr id="14" name="Straight Connector 9">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428751F-A7D5-A1ED-5A96-BBBEB37C681D}"/>
              </a:ext>
            </a:extLst>
          </p:cNvPr>
          <p:cNvPicPr>
            <a:picLocks noChangeAspect="1"/>
          </p:cNvPicPr>
          <p:nvPr/>
        </p:nvPicPr>
        <p:blipFill>
          <a:blip r:embed="rId3"/>
          <a:stretch>
            <a:fillRect/>
          </a:stretch>
        </p:blipFill>
        <p:spPr>
          <a:xfrm>
            <a:off x="4310676" y="2099422"/>
            <a:ext cx="3537345" cy="2653009"/>
          </a:xfrm>
          <a:prstGeom prst="rect">
            <a:avLst/>
          </a:prstGeom>
        </p:spPr>
      </p:pic>
      <p:cxnSp>
        <p:nvCxnSpPr>
          <p:cNvPr id="15" name="Straight Connector 11">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67173A-2DE5-F7F2-53E5-CDD950EC05FF}"/>
              </a:ext>
            </a:extLst>
          </p:cNvPr>
          <p:cNvPicPr>
            <a:picLocks noChangeAspect="1"/>
          </p:cNvPicPr>
          <p:nvPr/>
        </p:nvPicPr>
        <p:blipFill>
          <a:blip r:embed="rId4"/>
          <a:stretch>
            <a:fillRect/>
          </a:stretch>
        </p:blipFill>
        <p:spPr>
          <a:xfrm>
            <a:off x="8162336" y="2093819"/>
            <a:ext cx="3517120" cy="2664218"/>
          </a:xfrm>
          <a:prstGeom prst="rect">
            <a:avLst/>
          </a:prstGeom>
        </p:spPr>
      </p:pic>
    </p:spTree>
    <p:extLst>
      <p:ext uri="{BB962C8B-B14F-4D97-AF65-F5344CB8AC3E}">
        <p14:creationId xmlns:p14="http://schemas.microsoft.com/office/powerpoint/2010/main" val="293500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7B5E-E23D-A46F-06AB-51BCC0EB7DBE}"/>
              </a:ext>
            </a:extLst>
          </p:cNvPr>
          <p:cNvSpPr>
            <a:spLocks noGrp="1"/>
          </p:cNvSpPr>
          <p:nvPr>
            <p:ph type="ctrTitle"/>
          </p:nvPr>
        </p:nvSpPr>
        <p:spPr>
          <a:xfrm>
            <a:off x="1876424" y="608013"/>
            <a:ext cx="8791575" cy="715962"/>
          </a:xfrm>
        </p:spPr>
        <p:txBody>
          <a:bodyPr>
            <a:normAutofit fontScale="90000"/>
          </a:bodyPr>
          <a:lstStyle/>
          <a:p>
            <a:pPr algn="ctr"/>
            <a:r>
              <a:rPr lang="en-IN" dirty="0"/>
              <a:t>Introduction</a:t>
            </a:r>
          </a:p>
        </p:txBody>
      </p:sp>
      <p:sp>
        <p:nvSpPr>
          <p:cNvPr id="3" name="Subtitle 2">
            <a:extLst>
              <a:ext uri="{FF2B5EF4-FFF2-40B4-BE49-F238E27FC236}">
                <a16:creationId xmlns:a16="http://schemas.microsoft.com/office/drawing/2014/main" id="{2003BD45-88EC-BB47-6624-61881EFA9431}"/>
              </a:ext>
            </a:extLst>
          </p:cNvPr>
          <p:cNvSpPr>
            <a:spLocks noGrp="1"/>
          </p:cNvSpPr>
          <p:nvPr>
            <p:ph type="subTitle" idx="1"/>
          </p:nvPr>
        </p:nvSpPr>
        <p:spPr>
          <a:xfrm>
            <a:off x="1876424" y="1504950"/>
            <a:ext cx="8791575" cy="3752850"/>
          </a:xfrm>
        </p:spPr>
        <p:txBody>
          <a:bodyPr/>
          <a:lstStyle/>
          <a:p>
            <a:pPr marL="285750" indent="-285750">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rPr>
              <a:t>Online shopping is the process whereby consumers directly buy goods, services etc. from a seller interactively in real-time without an intermediary service over the internet.</a:t>
            </a:r>
          </a:p>
          <a:p>
            <a:pPr marL="285750" indent="-285750">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rPr>
              <a:t>Shoppers can visit web stores from the comfort of their homes and shop as they sit in front of the computer. Consumers buy a variety of items from online stores. </a:t>
            </a:r>
          </a:p>
          <a:p>
            <a:pPr marL="285750" indent="-285750">
              <a:buFont typeface="Wingdings" panose="05000000000000000000" pitchFamily="2" charset="2"/>
              <a:buChar char="Ø"/>
            </a:pPr>
            <a:r>
              <a:rPr lang="en-IN" sz="1800" dirty="0">
                <a:solidFill>
                  <a:srgbClr val="000000"/>
                </a:solidFill>
                <a:effectLst/>
                <a:latin typeface="Calibri" panose="020F0502020204030204" pitchFamily="34" charset="0"/>
                <a:ea typeface="Calibri" panose="020F0502020204030204" pitchFamily="34" charset="0"/>
              </a:rPr>
              <a:t>Many people choose to conduct shopping online because of the convenience. </a:t>
            </a:r>
          </a:p>
        </p:txBody>
      </p:sp>
    </p:spTree>
    <p:extLst>
      <p:ext uri="{BB962C8B-B14F-4D97-AF65-F5344CB8AC3E}">
        <p14:creationId xmlns:p14="http://schemas.microsoft.com/office/powerpoint/2010/main" val="2277344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7964D-063C-E6CC-0A87-805FBE223F2B}"/>
              </a:ext>
            </a:extLst>
          </p:cNvPr>
          <p:cNvPicPr>
            <a:picLocks noChangeAspect="1"/>
          </p:cNvPicPr>
          <p:nvPr/>
        </p:nvPicPr>
        <p:blipFill>
          <a:blip r:embed="rId2"/>
          <a:stretch>
            <a:fillRect/>
          </a:stretch>
        </p:blipFill>
        <p:spPr>
          <a:xfrm>
            <a:off x="1265555" y="321734"/>
            <a:ext cx="3810058" cy="2905170"/>
          </a:xfrm>
          <a:prstGeom prst="rect">
            <a:avLst/>
          </a:prstGeom>
        </p:spPr>
      </p:pic>
      <p:sp>
        <p:nvSpPr>
          <p:cNvPr id="10" name="Rectangle 9">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FF8CE0-A849-1383-94C6-9532F9F38787}"/>
              </a:ext>
            </a:extLst>
          </p:cNvPr>
          <p:cNvPicPr>
            <a:picLocks noChangeAspect="1"/>
          </p:cNvPicPr>
          <p:nvPr/>
        </p:nvPicPr>
        <p:blipFill>
          <a:blip r:embed="rId3"/>
          <a:stretch>
            <a:fillRect/>
          </a:stretch>
        </p:blipFill>
        <p:spPr>
          <a:xfrm>
            <a:off x="7956466" y="321734"/>
            <a:ext cx="1815731" cy="2905170"/>
          </a:xfrm>
          <a:prstGeom prst="rect">
            <a:avLst/>
          </a:prstGeom>
        </p:spPr>
      </p:pic>
      <p:sp>
        <p:nvSpPr>
          <p:cNvPr id="12" name="Rectangle 11">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1114C7-1EDF-AD5C-9797-18046EFBC49C}"/>
              </a:ext>
            </a:extLst>
          </p:cNvPr>
          <p:cNvPicPr>
            <a:picLocks noChangeAspect="1"/>
          </p:cNvPicPr>
          <p:nvPr/>
        </p:nvPicPr>
        <p:blipFill>
          <a:blip r:embed="rId4"/>
          <a:stretch>
            <a:fillRect/>
          </a:stretch>
        </p:blipFill>
        <p:spPr>
          <a:xfrm>
            <a:off x="1324055" y="3631096"/>
            <a:ext cx="3693056" cy="2760560"/>
          </a:xfrm>
          <a:prstGeom prst="rect">
            <a:avLst/>
          </a:prstGeom>
        </p:spPr>
      </p:pic>
      <p:pic>
        <p:nvPicPr>
          <p:cNvPr id="4" name="Picture 3">
            <a:extLst>
              <a:ext uri="{FF2B5EF4-FFF2-40B4-BE49-F238E27FC236}">
                <a16:creationId xmlns:a16="http://schemas.microsoft.com/office/drawing/2014/main" id="{CC7C24E3-16B6-12AC-9099-E21B9FB1809B}"/>
              </a:ext>
            </a:extLst>
          </p:cNvPr>
          <p:cNvPicPr>
            <a:picLocks noChangeAspect="1"/>
          </p:cNvPicPr>
          <p:nvPr/>
        </p:nvPicPr>
        <p:blipFill>
          <a:blip r:embed="rId5"/>
          <a:stretch>
            <a:fillRect/>
          </a:stretch>
        </p:blipFill>
        <p:spPr>
          <a:xfrm>
            <a:off x="7071761" y="3631096"/>
            <a:ext cx="3585141" cy="2760560"/>
          </a:xfrm>
          <a:prstGeom prst="rect">
            <a:avLst/>
          </a:prstGeom>
        </p:spPr>
      </p:pic>
    </p:spTree>
    <p:extLst>
      <p:ext uri="{BB962C8B-B14F-4D97-AF65-F5344CB8AC3E}">
        <p14:creationId xmlns:p14="http://schemas.microsoft.com/office/powerpoint/2010/main" val="76523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D958-8CC8-DA63-3085-8740113767FD}"/>
              </a:ext>
            </a:extLst>
          </p:cNvPr>
          <p:cNvSpPr>
            <a:spLocks noGrp="1"/>
          </p:cNvSpPr>
          <p:nvPr>
            <p:ph type="title"/>
          </p:nvPr>
        </p:nvSpPr>
        <p:spPr>
          <a:xfrm>
            <a:off x="1143001" y="2689715"/>
            <a:ext cx="9905998" cy="1478570"/>
          </a:xfrm>
        </p:spPr>
        <p:txBody>
          <a:bodyPr>
            <a:normAutofit/>
          </a:bodyPr>
          <a:lstStyle/>
          <a:p>
            <a:pPr algn="ctr"/>
            <a:r>
              <a:rPr lang="en-IN" sz="4400" dirty="0" err="1">
                <a:solidFill>
                  <a:schemeClr val="bg1"/>
                </a:solidFill>
              </a:rPr>
              <a:t>THAnk</a:t>
            </a:r>
            <a:r>
              <a:rPr lang="en-IN" sz="4400" dirty="0">
                <a:solidFill>
                  <a:schemeClr val="bg1"/>
                </a:solidFill>
              </a:rPr>
              <a:t> you</a:t>
            </a:r>
          </a:p>
        </p:txBody>
      </p:sp>
    </p:spTree>
    <p:extLst>
      <p:ext uri="{BB962C8B-B14F-4D97-AF65-F5344CB8AC3E}">
        <p14:creationId xmlns:p14="http://schemas.microsoft.com/office/powerpoint/2010/main" val="39192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75F2-51AA-1BB2-31BF-EED295B6AC7D}"/>
              </a:ext>
            </a:extLst>
          </p:cNvPr>
          <p:cNvSpPr>
            <a:spLocks noGrp="1"/>
          </p:cNvSpPr>
          <p:nvPr>
            <p:ph type="title"/>
          </p:nvPr>
        </p:nvSpPr>
        <p:spPr>
          <a:xfrm>
            <a:off x="1141413" y="618518"/>
            <a:ext cx="9905998" cy="1238857"/>
          </a:xfrm>
        </p:spPr>
        <p:txBody>
          <a:bodyPr/>
          <a:lstStyle/>
          <a:p>
            <a:pPr algn="ctr"/>
            <a:r>
              <a:rPr lang="en-IN" dirty="0"/>
              <a:t>Objective</a:t>
            </a:r>
          </a:p>
        </p:txBody>
      </p:sp>
      <p:sp>
        <p:nvSpPr>
          <p:cNvPr id="3" name="Content Placeholder 2">
            <a:extLst>
              <a:ext uri="{FF2B5EF4-FFF2-40B4-BE49-F238E27FC236}">
                <a16:creationId xmlns:a16="http://schemas.microsoft.com/office/drawing/2014/main" id="{87D5F15A-6713-EC41-1CF2-EE5CCDF73114}"/>
              </a:ext>
            </a:extLst>
          </p:cNvPr>
          <p:cNvSpPr>
            <a:spLocks noGrp="1"/>
          </p:cNvSpPr>
          <p:nvPr>
            <p:ph idx="1"/>
          </p:nvPr>
        </p:nvSpPr>
        <p:spPr>
          <a:xfrm>
            <a:off x="1141412" y="1971675"/>
            <a:ext cx="9905999" cy="3819526"/>
          </a:xfrm>
        </p:spPr>
        <p:txBody>
          <a:bodyPr>
            <a:normAutofit/>
          </a:bodyPr>
          <a:lstStyle/>
          <a:p>
            <a:pPr>
              <a:buFont typeface="Wingdings" panose="05000000000000000000" pitchFamily="2" charset="2"/>
              <a:buChar char="Ø"/>
            </a:pPr>
            <a:r>
              <a:rPr lang="en-IN" sz="2000" dirty="0">
                <a:solidFill>
                  <a:srgbClr val="000000"/>
                </a:solidFill>
                <a:latin typeface="Calibri" panose="020F0502020204030204" pitchFamily="34" charset="0"/>
                <a:ea typeface="Calibri" panose="020F0502020204030204" pitchFamily="34" charset="0"/>
              </a:rPr>
              <a:t>D</a:t>
            </a:r>
            <a:r>
              <a:rPr lang="en-IN" sz="2000" dirty="0">
                <a:solidFill>
                  <a:srgbClr val="000000"/>
                </a:solidFill>
                <a:effectLst/>
                <a:latin typeface="Calibri" panose="020F0502020204030204" pitchFamily="34" charset="0"/>
                <a:ea typeface="Calibri" panose="020F0502020204030204" pitchFamily="34" charset="0"/>
              </a:rPr>
              <a:t>esign such an application using which one can say 'goodbye' to the days when you stood in line waiting, and waiting some more for a store clerk to finally check out your items.</a:t>
            </a:r>
          </a:p>
          <a:p>
            <a:pPr>
              <a:buFont typeface="Wingdings" panose="05000000000000000000" pitchFamily="2" charset="2"/>
              <a:buChar char="Ø"/>
            </a:pPr>
            <a:r>
              <a:rPr lang="en-IN" sz="2000" dirty="0">
                <a:solidFill>
                  <a:srgbClr val="000000"/>
                </a:solidFill>
                <a:effectLst/>
                <a:latin typeface="Calibri" panose="020F0502020204030204" pitchFamily="34" charset="0"/>
                <a:ea typeface="Calibri" panose="020F0502020204030204" pitchFamily="34" charset="0"/>
              </a:rPr>
              <a:t>My main aim is to design such a book store where customer can visit our site anytime of the day from anywhere to view the available books, choose any of them and can order by paying online or can opt for cash on delivery as well.</a:t>
            </a:r>
          </a:p>
          <a:p>
            <a:pPr>
              <a:buFont typeface="Wingdings" panose="05000000000000000000" pitchFamily="2" charset="2"/>
              <a:buChar char="Ø"/>
            </a:pPr>
            <a:r>
              <a:rPr lang="en-IN" sz="2000" dirty="0">
                <a:solidFill>
                  <a:srgbClr val="000000"/>
                </a:solidFill>
                <a:effectLst/>
                <a:latin typeface="Calibri" panose="020F0502020204030204" pitchFamily="34" charset="0"/>
                <a:ea typeface="Calibri" panose="020F0502020204030204" pitchFamily="34" charset="0"/>
              </a:rPr>
              <a:t>The administrator will regularly add any new books available to them for sale.</a:t>
            </a:r>
            <a:endParaRPr lang="en-IN" sz="2000" dirty="0">
              <a:solidFill>
                <a:srgbClr val="000000"/>
              </a:solidFill>
              <a:latin typeface="Calibri" panose="020F0502020204030204" pitchFamily="34" charset="0"/>
              <a:ea typeface="Calibri" panose="020F0502020204030204" pitchFamily="34" charset="0"/>
            </a:endParaRPr>
          </a:p>
          <a:p>
            <a:pPr>
              <a:buFont typeface="Wingdings" panose="05000000000000000000" pitchFamily="2" charset="2"/>
              <a:buChar char="Ø"/>
            </a:pPr>
            <a:r>
              <a:rPr lang="en-IN" sz="2000" dirty="0">
                <a:solidFill>
                  <a:srgbClr val="000000"/>
                </a:solidFill>
                <a:effectLst/>
                <a:latin typeface="Calibri" panose="020F0502020204030204" pitchFamily="34" charset="0"/>
                <a:ea typeface="Calibri" panose="020F0502020204030204" pitchFamily="34" charset="0"/>
              </a:rPr>
              <a:t>The administrator will take books from the reputed publishers and vendors only.</a:t>
            </a:r>
            <a:endParaRPr lang="en-IN" sz="2800" dirty="0"/>
          </a:p>
        </p:txBody>
      </p:sp>
    </p:spTree>
    <p:extLst>
      <p:ext uri="{BB962C8B-B14F-4D97-AF65-F5344CB8AC3E}">
        <p14:creationId xmlns:p14="http://schemas.microsoft.com/office/powerpoint/2010/main" val="73358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5167-3A97-3025-7F1B-8F45BC2AB31A}"/>
              </a:ext>
            </a:extLst>
          </p:cNvPr>
          <p:cNvSpPr>
            <a:spLocks noGrp="1"/>
          </p:cNvSpPr>
          <p:nvPr>
            <p:ph type="title"/>
          </p:nvPr>
        </p:nvSpPr>
        <p:spPr/>
        <p:txBody>
          <a:bodyPr/>
          <a:lstStyle/>
          <a:p>
            <a:pPr algn="ctr"/>
            <a:r>
              <a:rPr lang="en-IN" dirty="0"/>
              <a:t>purpose</a:t>
            </a:r>
          </a:p>
        </p:txBody>
      </p:sp>
      <p:sp>
        <p:nvSpPr>
          <p:cNvPr id="3" name="Content Placeholder 2">
            <a:extLst>
              <a:ext uri="{FF2B5EF4-FFF2-40B4-BE49-F238E27FC236}">
                <a16:creationId xmlns:a16="http://schemas.microsoft.com/office/drawing/2014/main" id="{02264AF9-A1EE-52CC-0F18-E4C75680A4C5}"/>
              </a:ext>
            </a:extLst>
          </p:cNvPr>
          <p:cNvSpPr>
            <a:spLocks noGrp="1"/>
          </p:cNvSpPr>
          <p:nvPr>
            <p:ph idx="1"/>
          </p:nvPr>
        </p:nvSpPr>
        <p:spPr/>
        <p:txBody>
          <a:bodyPr>
            <a:normAutofit lnSpcReduction="10000"/>
          </a:bodyPr>
          <a:lstStyle/>
          <a:p>
            <a:pPr marL="0" indent="0">
              <a:buNone/>
            </a:pPr>
            <a:r>
              <a:rPr lang="en-IN" dirty="0">
                <a:solidFill>
                  <a:schemeClr val="bg1"/>
                </a:solidFill>
              </a:rPr>
              <a:t>Online Shopping system would have the following goals. </a:t>
            </a:r>
          </a:p>
          <a:p>
            <a:pPr>
              <a:buFont typeface="Wingdings" panose="05000000000000000000" pitchFamily="2" charset="2"/>
              <a:buChar char="Ø"/>
            </a:pPr>
            <a:r>
              <a:rPr lang="en-IN" dirty="0">
                <a:solidFill>
                  <a:schemeClr val="bg1"/>
                </a:solidFill>
              </a:rPr>
              <a:t>Provide a web user interface to add, view, delete records in different areas. </a:t>
            </a:r>
          </a:p>
          <a:p>
            <a:pPr>
              <a:buFont typeface="Wingdings" panose="05000000000000000000" pitchFamily="2" charset="2"/>
              <a:buChar char="Ø"/>
            </a:pPr>
            <a:r>
              <a:rPr lang="en-IN" dirty="0">
                <a:solidFill>
                  <a:schemeClr val="bg1"/>
                </a:solidFill>
              </a:rPr>
              <a:t>Provide a user interface to enter computer details. </a:t>
            </a:r>
          </a:p>
          <a:p>
            <a:pPr>
              <a:buFont typeface="Wingdings" panose="05000000000000000000" pitchFamily="2" charset="2"/>
              <a:buChar char="Ø"/>
            </a:pPr>
            <a:r>
              <a:rPr lang="en-IN" dirty="0">
                <a:solidFill>
                  <a:schemeClr val="bg1"/>
                </a:solidFill>
              </a:rPr>
              <a:t>Provide a user interface to change details of all the computers and accessories. </a:t>
            </a:r>
          </a:p>
          <a:p>
            <a:pPr>
              <a:buFont typeface="Wingdings" panose="05000000000000000000" pitchFamily="2" charset="2"/>
              <a:buChar char="Ø"/>
            </a:pPr>
            <a:r>
              <a:rPr lang="en-IN" dirty="0">
                <a:solidFill>
                  <a:schemeClr val="bg1"/>
                </a:solidFill>
              </a:rPr>
              <a:t>Provide a user interface for users to explore the store and choose items to buy.</a:t>
            </a:r>
          </a:p>
        </p:txBody>
      </p:sp>
    </p:spTree>
    <p:extLst>
      <p:ext uri="{BB962C8B-B14F-4D97-AF65-F5344CB8AC3E}">
        <p14:creationId xmlns:p14="http://schemas.microsoft.com/office/powerpoint/2010/main" val="220432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ADE94-16C7-F160-2DFF-A976DD2DEF9D}"/>
              </a:ext>
            </a:extLst>
          </p:cNvPr>
          <p:cNvSpPr>
            <a:spLocks noGrp="1"/>
          </p:cNvSpPr>
          <p:nvPr>
            <p:ph type="title"/>
          </p:nvPr>
        </p:nvSpPr>
        <p:spPr/>
        <p:txBody>
          <a:bodyPr/>
          <a:lstStyle/>
          <a:p>
            <a:pPr algn="ctr"/>
            <a:r>
              <a:rPr lang="en-IN" dirty="0"/>
              <a:t>Scope</a:t>
            </a:r>
          </a:p>
        </p:txBody>
      </p:sp>
      <p:sp>
        <p:nvSpPr>
          <p:cNvPr id="3" name="Content Placeholder 2">
            <a:extLst>
              <a:ext uri="{FF2B5EF4-FFF2-40B4-BE49-F238E27FC236}">
                <a16:creationId xmlns:a16="http://schemas.microsoft.com/office/drawing/2014/main" id="{2289B1AB-0B43-E172-835A-CD483019DF95}"/>
              </a:ext>
            </a:extLst>
          </p:cNvPr>
          <p:cNvSpPr>
            <a:spLocks noGrp="1"/>
          </p:cNvSpPr>
          <p:nvPr>
            <p:ph idx="1"/>
          </p:nvPr>
        </p:nvSpPr>
        <p:spPr/>
        <p:txBody>
          <a:bodyPr>
            <a:normAutofit fontScale="92500" lnSpcReduction="10000"/>
          </a:bodyPr>
          <a:lstStyle/>
          <a:p>
            <a:pPr marL="0" indent="0">
              <a:buNone/>
            </a:pPr>
            <a:r>
              <a:rPr lang="en-IN" dirty="0">
                <a:solidFill>
                  <a:schemeClr val="bg1"/>
                </a:solidFill>
              </a:rPr>
              <a:t>The main scope and deliverables of the project would be to: </a:t>
            </a:r>
          </a:p>
          <a:p>
            <a:pPr>
              <a:buFont typeface="Wingdings" panose="05000000000000000000" pitchFamily="2" charset="2"/>
              <a:buChar char="Ø"/>
            </a:pPr>
            <a:r>
              <a:rPr lang="en-IN" dirty="0">
                <a:solidFill>
                  <a:schemeClr val="bg1"/>
                </a:solidFill>
              </a:rPr>
              <a:t>Understand and prepare detailed requirement and specifications </a:t>
            </a:r>
          </a:p>
          <a:p>
            <a:pPr>
              <a:buFont typeface="Wingdings" panose="05000000000000000000" pitchFamily="2" charset="2"/>
              <a:buChar char="Ø"/>
            </a:pPr>
            <a:r>
              <a:rPr lang="en-IN" dirty="0">
                <a:solidFill>
                  <a:schemeClr val="bg1"/>
                </a:solidFill>
              </a:rPr>
              <a:t>Prepare high level and detailed design specifications of the  system </a:t>
            </a:r>
          </a:p>
          <a:p>
            <a:pPr>
              <a:buFont typeface="Wingdings" panose="05000000000000000000" pitchFamily="2" charset="2"/>
              <a:buChar char="Ø"/>
            </a:pPr>
            <a:r>
              <a:rPr lang="en-IN" dirty="0">
                <a:solidFill>
                  <a:schemeClr val="bg1"/>
                </a:solidFill>
              </a:rPr>
              <a:t>Prepare Test Plan and Test cases </a:t>
            </a:r>
          </a:p>
          <a:p>
            <a:pPr>
              <a:buFont typeface="Wingdings" panose="05000000000000000000" pitchFamily="2" charset="2"/>
              <a:buChar char="Ø"/>
            </a:pPr>
            <a:r>
              <a:rPr lang="en-IN" dirty="0">
                <a:solidFill>
                  <a:schemeClr val="bg1"/>
                </a:solidFill>
              </a:rPr>
              <a:t>Develop the system and coding </a:t>
            </a:r>
          </a:p>
          <a:p>
            <a:pPr>
              <a:buFont typeface="Wingdings" panose="05000000000000000000" pitchFamily="2" charset="2"/>
              <a:buChar char="Ø"/>
            </a:pPr>
            <a:r>
              <a:rPr lang="en-IN" dirty="0">
                <a:solidFill>
                  <a:schemeClr val="bg1"/>
                </a:solidFill>
              </a:rPr>
              <a:t>Perform unit testing, integration and system testing </a:t>
            </a:r>
          </a:p>
          <a:p>
            <a:pPr>
              <a:buFont typeface="Wingdings" panose="05000000000000000000" pitchFamily="2" charset="2"/>
              <a:buChar char="Ø"/>
            </a:pPr>
            <a:r>
              <a:rPr lang="en-IN" dirty="0">
                <a:solidFill>
                  <a:schemeClr val="bg1"/>
                </a:solidFill>
              </a:rPr>
              <a:t> Demonstrate a bug free application after suitable modification if needed. </a:t>
            </a:r>
          </a:p>
          <a:p>
            <a:pPr>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234310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3886D1-47F6-979A-9FD9-F4DDC4575035}"/>
              </a:ext>
            </a:extLst>
          </p:cNvPr>
          <p:cNvSpPr>
            <a:spLocks noGrp="1"/>
          </p:cNvSpPr>
          <p:nvPr>
            <p:ph type="title"/>
          </p:nvPr>
        </p:nvSpPr>
        <p:spPr>
          <a:xfrm>
            <a:off x="855266" y="618518"/>
            <a:ext cx="2851417" cy="1478570"/>
          </a:xfrm>
        </p:spPr>
        <p:txBody>
          <a:bodyPr>
            <a:normAutofit/>
          </a:bodyPr>
          <a:lstStyle/>
          <a:p>
            <a:r>
              <a:rPr lang="en-IN" sz="3200">
                <a:solidFill>
                  <a:srgbClr val="FFFFFF"/>
                </a:solidFill>
              </a:rPr>
              <a:t>SDlc model</a:t>
            </a:r>
          </a:p>
        </p:txBody>
      </p:sp>
      <p:sp>
        <p:nvSpPr>
          <p:cNvPr id="8" name="Content Placeholder 7">
            <a:extLst>
              <a:ext uri="{FF2B5EF4-FFF2-40B4-BE49-F238E27FC236}">
                <a16:creationId xmlns:a16="http://schemas.microsoft.com/office/drawing/2014/main" id="{3E8F4CC5-6C03-5218-CE56-2BA2424558F9}"/>
              </a:ext>
            </a:extLst>
          </p:cNvPr>
          <p:cNvSpPr>
            <a:spLocks noGrp="1"/>
          </p:cNvSpPr>
          <p:nvPr>
            <p:ph idx="1"/>
          </p:nvPr>
        </p:nvSpPr>
        <p:spPr>
          <a:xfrm>
            <a:off x="844620" y="2249487"/>
            <a:ext cx="2862444" cy="3957302"/>
          </a:xfrm>
        </p:spPr>
        <p:txBody>
          <a:bodyPr>
            <a:normAutofit/>
          </a:bodyPr>
          <a:lstStyle/>
          <a:p>
            <a:pPr marL="0" indent="0">
              <a:buNone/>
            </a:pPr>
            <a:r>
              <a:rPr lang="en-US" sz="1400" dirty="0"/>
              <a:t>Agile model:</a:t>
            </a:r>
          </a:p>
          <a:p>
            <a:pPr marL="0" indent="0">
              <a:buNone/>
            </a:pPr>
            <a:r>
              <a:rPr lang="en-IN" sz="1400" dirty="0"/>
              <a:t>Agile is extremely adaptive which makes it different from all other SDLC. Other SDLCs are predictive and are dependent on proper planning, requirements, and analysis which makes implementations of changes difficult in them.</a:t>
            </a:r>
            <a:endParaRPr lang="en-US" sz="1400" dirty="0"/>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Content Placeholder 3">
            <a:extLst>
              <a:ext uri="{FF2B5EF4-FFF2-40B4-BE49-F238E27FC236}">
                <a16:creationId xmlns:a16="http://schemas.microsoft.com/office/drawing/2014/main" id="{7D709843-A5E8-709A-FAA8-64CBB62EB348}"/>
              </a:ext>
            </a:extLst>
          </p:cNvPr>
          <p:cNvPicPr>
            <a:picLocks noChangeAspect="1"/>
          </p:cNvPicPr>
          <p:nvPr/>
        </p:nvPicPr>
        <p:blipFill>
          <a:blip r:embed="rId3"/>
          <a:stretch>
            <a:fillRect/>
          </a:stretch>
        </p:blipFill>
        <p:spPr>
          <a:xfrm>
            <a:off x="4711778" y="1467640"/>
            <a:ext cx="6844045" cy="3918216"/>
          </a:xfrm>
          <a:prstGeom prst="rect">
            <a:avLst/>
          </a:prstGeom>
        </p:spPr>
      </p:pic>
    </p:spTree>
    <p:extLst>
      <p:ext uri="{BB962C8B-B14F-4D97-AF65-F5344CB8AC3E}">
        <p14:creationId xmlns:p14="http://schemas.microsoft.com/office/powerpoint/2010/main" val="22861481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9E3BD-F219-6E4D-DED1-70106CE051CC}"/>
              </a:ext>
            </a:extLst>
          </p:cNvPr>
          <p:cNvSpPr>
            <a:spLocks noGrp="1"/>
          </p:cNvSpPr>
          <p:nvPr>
            <p:ph type="title"/>
          </p:nvPr>
        </p:nvSpPr>
        <p:spPr>
          <a:xfrm>
            <a:off x="1141413" y="618518"/>
            <a:ext cx="4459286" cy="1478570"/>
          </a:xfrm>
        </p:spPr>
        <p:txBody>
          <a:bodyPr>
            <a:normAutofit/>
          </a:bodyPr>
          <a:lstStyle/>
          <a:p>
            <a:r>
              <a:rPr lang="en-IN" sz="3200"/>
              <a:t>Waterfall model</a:t>
            </a:r>
          </a:p>
        </p:txBody>
      </p:sp>
      <p:sp>
        <p:nvSpPr>
          <p:cNvPr id="1030" name="Content Placeholder 1029">
            <a:extLst>
              <a:ext uri="{FF2B5EF4-FFF2-40B4-BE49-F238E27FC236}">
                <a16:creationId xmlns:a16="http://schemas.microsoft.com/office/drawing/2014/main" id="{CAE0A0CE-1B51-53CE-7CC2-C113ACC5B867}"/>
              </a:ext>
            </a:extLst>
          </p:cNvPr>
          <p:cNvSpPr>
            <a:spLocks noGrp="1"/>
          </p:cNvSpPr>
          <p:nvPr>
            <p:ph idx="1"/>
          </p:nvPr>
        </p:nvSpPr>
        <p:spPr>
          <a:xfrm>
            <a:off x="1141412" y="2249487"/>
            <a:ext cx="4459287" cy="3965046"/>
          </a:xfrm>
        </p:spPr>
        <p:txBody>
          <a:bodyPr>
            <a:normAutofit/>
          </a:bodyPr>
          <a:lstStyle/>
          <a:p>
            <a:pPr marL="0" marR="26670" indent="0">
              <a:lnSpc>
                <a:spcPct val="112000"/>
              </a:lnSpc>
              <a:spcAft>
                <a:spcPts val="1040"/>
              </a:spcAft>
              <a:buNone/>
            </a:pPr>
            <a:r>
              <a:rPr lang="en-IN" sz="1800" dirty="0">
                <a:solidFill>
                  <a:srgbClr val="33333F"/>
                </a:solidFill>
                <a:latin typeface="Roboto" panose="02000000000000000000" pitchFamily="2" charset="0"/>
                <a:ea typeface="Calibri" panose="020F0502020204030204" pitchFamily="34" charset="0"/>
              </a:rPr>
              <a:t>D</a:t>
            </a:r>
            <a:r>
              <a:rPr lang="en-IN" sz="1800" dirty="0">
                <a:solidFill>
                  <a:srgbClr val="33333F"/>
                </a:solidFill>
                <a:effectLst/>
                <a:latin typeface="Roboto" panose="02000000000000000000" pitchFamily="2" charset="0"/>
                <a:ea typeface="Calibri" panose="020F0502020204030204" pitchFamily="34" charset="0"/>
              </a:rPr>
              <a:t>ue to following reasons: </a:t>
            </a:r>
            <a:endParaRPr lang="en-IN" sz="1800" dirty="0">
              <a:solidFill>
                <a:srgbClr val="000000"/>
              </a:solidFill>
              <a:effectLst/>
              <a:latin typeface="Calibri" panose="020F0502020204030204" pitchFamily="34" charset="0"/>
              <a:ea typeface="Calibri" panose="020F0502020204030204" pitchFamily="34" charset="0"/>
            </a:endParaRPr>
          </a:p>
          <a:p>
            <a:pPr marR="26670">
              <a:lnSpc>
                <a:spcPct val="112000"/>
              </a:lnSpc>
              <a:spcAft>
                <a:spcPts val="1040"/>
              </a:spcAft>
              <a:buFont typeface="Wingdings" panose="05000000000000000000" pitchFamily="2" charset="2"/>
              <a:buChar char="Ø"/>
            </a:pPr>
            <a:r>
              <a:rPr lang="en-IN" sz="1800" dirty="0">
                <a:solidFill>
                  <a:srgbClr val="33333F"/>
                </a:solidFill>
                <a:effectLst/>
                <a:latin typeface="Roboto" panose="02000000000000000000" pitchFamily="2" charset="0"/>
                <a:ea typeface="Calibri" panose="020F0502020204030204" pitchFamily="34" charset="0"/>
              </a:rPr>
              <a:t>This model is chosen because our requirements are very well known, clear and fixed. Product definition is stable. </a:t>
            </a:r>
            <a:endParaRPr lang="en-IN" sz="1800" dirty="0">
              <a:solidFill>
                <a:srgbClr val="000000"/>
              </a:solidFill>
              <a:effectLst/>
              <a:latin typeface="Calibri" panose="020F0502020204030204" pitchFamily="34" charset="0"/>
              <a:ea typeface="Calibri" panose="020F0502020204030204" pitchFamily="34" charset="0"/>
            </a:endParaRPr>
          </a:p>
          <a:p>
            <a:pPr marR="26670">
              <a:lnSpc>
                <a:spcPct val="112000"/>
              </a:lnSpc>
              <a:spcAft>
                <a:spcPts val="1040"/>
              </a:spcAft>
              <a:buFont typeface="Wingdings" panose="05000000000000000000" pitchFamily="2" charset="2"/>
              <a:buChar char="Ø"/>
            </a:pPr>
            <a:r>
              <a:rPr lang="en-IN" sz="1800" dirty="0">
                <a:solidFill>
                  <a:srgbClr val="33333F"/>
                </a:solidFill>
                <a:effectLst/>
                <a:latin typeface="Roboto" panose="02000000000000000000" pitchFamily="2" charset="0"/>
                <a:ea typeface="Calibri" panose="020F0502020204030204" pitchFamily="34" charset="0"/>
              </a:rPr>
              <a:t>There are no ambiguous requirements in our project. </a:t>
            </a:r>
            <a:endParaRPr lang="en-IN" sz="1800" dirty="0">
              <a:solidFill>
                <a:srgbClr val="000000"/>
              </a:solidFill>
              <a:effectLst/>
              <a:latin typeface="Calibri" panose="020F0502020204030204" pitchFamily="34" charset="0"/>
              <a:ea typeface="Calibri" panose="020F0502020204030204" pitchFamily="34" charset="0"/>
            </a:endParaRPr>
          </a:p>
          <a:p>
            <a:pPr marL="0" indent="0">
              <a:buNone/>
            </a:pPr>
            <a:endParaRPr lang="en-US" sz="2000" dirty="0">
              <a:solidFill>
                <a:schemeClr val="bg1"/>
              </a:solidFill>
            </a:endParaRPr>
          </a:p>
        </p:txBody>
      </p:sp>
      <p:pic>
        <p:nvPicPr>
          <p:cNvPr id="1026" name="Picture 2" descr="JIRA Waterfall Model">
            <a:extLst>
              <a:ext uri="{FF2B5EF4-FFF2-40B4-BE49-F238E27FC236}">
                <a16:creationId xmlns:a16="http://schemas.microsoft.com/office/drawing/2014/main" id="{E8553E4C-0438-8AFC-CCED-4CB786DC04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234014"/>
            <a:ext cx="5456279" cy="436502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5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09056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2" name="Rectangle 5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A17720-5244-401C-17E9-F4CF1CEE9C88}"/>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500">
                <a:solidFill>
                  <a:srgbClr val="FFFFFF"/>
                </a:solidFill>
              </a:rPr>
              <a:t>Data flow diagrams</a:t>
            </a:r>
            <a:br>
              <a:rPr lang="en-US" sz="2500">
                <a:solidFill>
                  <a:srgbClr val="FFFFFF"/>
                </a:solidFill>
              </a:rPr>
            </a:br>
            <a:r>
              <a:rPr lang="en-US" sz="2500">
                <a:solidFill>
                  <a:srgbClr val="FFFFFF"/>
                </a:solidFill>
              </a:rPr>
              <a:t>level 0 dfd model</a:t>
            </a:r>
          </a:p>
        </p:txBody>
      </p:sp>
      <p:grpSp>
        <p:nvGrpSpPr>
          <p:cNvPr id="60" name="Group 5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Content Placeholder 3" descr="Diagram&#10;&#10;Description automatically generated">
            <a:extLst>
              <a:ext uri="{FF2B5EF4-FFF2-40B4-BE49-F238E27FC236}">
                <a16:creationId xmlns:a16="http://schemas.microsoft.com/office/drawing/2014/main" id="{AB78CE13-C6BD-56D8-5FBF-F34611E6C2A6}"/>
              </a:ext>
            </a:extLst>
          </p:cNvPr>
          <p:cNvPicPr>
            <a:picLocks noGrp="1" noChangeAspect="1"/>
          </p:cNvPicPr>
          <p:nvPr>
            <p:ph idx="4294967295"/>
          </p:nvPr>
        </p:nvPicPr>
        <p:blipFill>
          <a:blip r:embed="rId3"/>
          <a:stretch>
            <a:fillRect/>
          </a:stretch>
        </p:blipFill>
        <p:spPr>
          <a:xfrm>
            <a:off x="5573182" y="643467"/>
            <a:ext cx="5121236" cy="5566562"/>
          </a:xfrm>
          <a:prstGeom prst="rect">
            <a:avLst/>
          </a:prstGeom>
        </p:spPr>
      </p:pic>
    </p:spTree>
    <p:extLst>
      <p:ext uri="{BB962C8B-B14F-4D97-AF65-F5344CB8AC3E}">
        <p14:creationId xmlns:p14="http://schemas.microsoft.com/office/powerpoint/2010/main" val="156088088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6" name="Rectangle 65">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1"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1B01BEC2-6FB8-13C7-EB46-F86A35021E22}"/>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b="1">
                <a:solidFill>
                  <a:srgbClr val="FFFFFF"/>
                </a:solidFill>
                <a:effectLst/>
              </a:rPr>
              <a:t>DFD for admin process</a:t>
            </a:r>
            <a:endParaRPr lang="en-US" sz="4800">
              <a:solidFill>
                <a:srgbClr val="FFFFFF"/>
              </a:solidFill>
            </a:endParaRPr>
          </a:p>
        </p:txBody>
      </p:sp>
      <p:sp useBgFill="1">
        <p:nvSpPr>
          <p:cNvPr id="126"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41366B-5D2A-25E6-5BFB-5721FDFFCBEC}"/>
              </a:ext>
            </a:extLst>
          </p:cNvPr>
          <p:cNvPicPr>
            <a:picLocks noChangeAspect="1"/>
          </p:cNvPicPr>
          <p:nvPr/>
        </p:nvPicPr>
        <p:blipFill>
          <a:blip r:embed="rId3"/>
          <a:stretch>
            <a:fillRect/>
          </a:stretch>
        </p:blipFill>
        <p:spPr>
          <a:xfrm>
            <a:off x="6421396" y="2138880"/>
            <a:ext cx="4635583" cy="2572748"/>
          </a:xfrm>
          <a:prstGeom prst="rect">
            <a:avLst/>
          </a:prstGeom>
        </p:spPr>
      </p:pic>
    </p:spTree>
    <p:extLst>
      <p:ext uri="{BB962C8B-B14F-4D97-AF65-F5344CB8AC3E}">
        <p14:creationId xmlns:p14="http://schemas.microsoft.com/office/powerpoint/2010/main" val="292640804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50</TotalTime>
  <Words>485</Words>
  <Application>Microsoft Office PowerPoint</Application>
  <PresentationFormat>Widescreen</PresentationFormat>
  <Paragraphs>58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Roboto</vt:lpstr>
      <vt:lpstr>Tw Cen MT</vt:lpstr>
      <vt:lpstr>Wingdings</vt:lpstr>
      <vt:lpstr>Circuit</vt:lpstr>
      <vt:lpstr>Bookstore desktop application</vt:lpstr>
      <vt:lpstr>Introduction</vt:lpstr>
      <vt:lpstr>Objective</vt:lpstr>
      <vt:lpstr>purpose</vt:lpstr>
      <vt:lpstr>Scope</vt:lpstr>
      <vt:lpstr>SDlc model</vt:lpstr>
      <vt:lpstr>Waterfall model</vt:lpstr>
      <vt:lpstr>Data flow diagrams level 0 dfd model</vt:lpstr>
      <vt:lpstr>DFD for admin process</vt:lpstr>
      <vt:lpstr>DFD for user registration and profile update </vt:lpstr>
      <vt:lpstr>Level 1 DFD Model:  </vt:lpstr>
      <vt:lpstr>Level 2 DFD Model:  </vt:lpstr>
      <vt:lpstr>Use case diagrams</vt:lpstr>
      <vt:lpstr>Context diagram</vt:lpstr>
      <vt:lpstr>Activity diagram</vt:lpstr>
      <vt:lpstr>Mind map</vt:lpstr>
      <vt:lpstr>features</vt:lpstr>
      <vt:lpstr>Screenshots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Bookstore desktop application</dc:title>
  <dc:creator>PARAM PATEL</dc:creator>
  <cp:lastModifiedBy>PARAM PATEL</cp:lastModifiedBy>
  <cp:revision>1</cp:revision>
  <dcterms:created xsi:type="dcterms:W3CDTF">2022-11-09T11:07:02Z</dcterms:created>
  <dcterms:modified xsi:type="dcterms:W3CDTF">2022-11-09T11:57:42Z</dcterms:modified>
</cp:coreProperties>
</file>